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70" r:id="rId5"/>
    <p:sldId id="260" r:id="rId6"/>
    <p:sldId id="271" r:id="rId7"/>
    <p:sldId id="265" r:id="rId8"/>
    <p:sldId id="266" r:id="rId9"/>
    <p:sldId id="261" r:id="rId10"/>
    <p:sldId id="272" r:id="rId11"/>
    <p:sldId id="268" r:id="rId12"/>
    <p:sldId id="269" r:id="rId13"/>
    <p:sldId id="263" r:id="rId14"/>
    <p:sldId id="273" r:id="rId15"/>
    <p:sldId id="275" r:id="rId16"/>
    <p:sldId id="276" r:id="rId17"/>
    <p:sldId id="277" r:id="rId18"/>
    <p:sldId id="278" r:id="rId19"/>
    <p:sldId id="279" r:id="rId20"/>
    <p:sldId id="280" r:id="rId21"/>
    <p:sldId id="28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606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82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5059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7530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021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1250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3417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978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1788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0365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3176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4425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1F561AA-3C60-45C5-8E00-9DA5564C4EF1}" type="datetimeFigureOut">
              <a:rPr lang="zh-TW" altLang="en-US" smtClean="0"/>
              <a:t>2025/11/21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7DF55C92-4702-44E0-ADC1-1144ECBEB6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3463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BBD21-F501-DA91-6241-D6A558FCB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941" y="1298448"/>
            <a:ext cx="8475075" cy="2445069"/>
          </a:xfrm>
        </p:spPr>
        <p:txBody>
          <a:bodyPr>
            <a:normAutofit/>
          </a:bodyPr>
          <a:lstStyle/>
          <a:p>
            <a:r>
              <a:rPr lang="en-US" altLang="zh-TW" sz="4800" b="1" dirty="0"/>
              <a:t>Contract Monthly Claim System</a:t>
            </a:r>
            <a:endParaRPr lang="zh-TW" altLang="en-US" sz="4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D5DC98-6655-F399-BBA9-4D8CF69878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941" y="4160949"/>
            <a:ext cx="7315200" cy="1534105"/>
          </a:xfrm>
        </p:spPr>
        <p:txBody>
          <a:bodyPr>
            <a:noAutofit/>
          </a:bodyPr>
          <a:lstStyle/>
          <a:p>
            <a:r>
              <a:rPr lang="en-US" altLang="zh-TW" sz="1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Streamlined, Role-Based Web Application for Academic Claim Management</a:t>
            </a:r>
          </a:p>
          <a:p>
            <a:r>
              <a:rPr lang="en-US" altLang="zh-TW" sz="1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PROG6212</a:t>
            </a:r>
          </a:p>
          <a:p>
            <a:r>
              <a:rPr lang="en-US" altLang="zh-TW" sz="1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ST10451904 </a:t>
            </a:r>
          </a:p>
          <a:p>
            <a:r>
              <a:rPr lang="en-US" altLang="zh-TW" sz="18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SIH-JIN LEE</a:t>
            </a:r>
            <a:endParaRPr lang="zh-TW" altLang="en-US" sz="1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288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752AE-7607-8C3F-4C23-7823AD299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A6415-DE2C-804F-A90F-A6600B685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Coordinator Dashboard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19413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8D5C76-A472-8473-AE5B-633E8145A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5382ABD2-EEB1-7049-4399-4DB6B2FA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16A8A50-3862-A572-BD7D-459B3F3DE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9528975-38B8-6FC5-D97D-B10D3C219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476E39-274E-8BD3-2001-54C0CBB20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47" y="891222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/>
              <a:t>Coordinator Dashboard: </a:t>
            </a:r>
            <a:br>
              <a:rPr lang="en-US" altLang="zh-TW" sz="2800" b="1" dirty="0"/>
            </a:br>
            <a:r>
              <a:rPr lang="en-US" altLang="zh-TW" sz="2800" b="1" dirty="0"/>
              <a:t>Efficient Claim Oversight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134D1-A3CB-E7BF-1752-BCA339C231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6075" y="2014231"/>
            <a:ext cx="5312105" cy="389948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Dashboard tailored specifically for the Coordinator role.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Primary function: Manage and approve monthly claims from lecturers.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Summary KPI Cards for operational overview: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rgbClr val="FFFFFF"/>
                </a:solidFill>
              </a:rPr>
              <a:t>Active Lecturers: Number of lecturers managed.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rgbClr val="FFFFFF"/>
                </a:solidFill>
              </a:rPr>
              <a:t>Approved This Month: Monthly productivity tracking.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rgbClr val="FFFFFF"/>
                </a:solidFill>
              </a:rPr>
              <a:t>Total Claims: Overall processed claims volume.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Clear "Pending Claims" workflow with actionable tasks.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Positive reinforcement message "All Caught Up!" when no backlog exists.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0E8E89-BEF3-8A41-CEB2-6A588E263AF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050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EBAD7F-4E33-F606-67FE-7F505FD90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DDA62D1-17A8-EAC6-299A-97D3F646A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8A26616-B332-4BB1-8C99-FE672BBB2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02E44B1-F798-59FD-52DB-C65E1B6A9D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8884CB-387B-8907-A786-BAD8AA5A3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47" y="891222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/>
              <a:t>Coordinator Dashboard: </a:t>
            </a:r>
            <a:br>
              <a:rPr lang="en-US" altLang="zh-TW" sz="2800" b="1" dirty="0"/>
            </a:br>
            <a:r>
              <a:rPr lang="en-US" altLang="zh-TW" sz="2800" b="1" dirty="0"/>
              <a:t>Efficient Claim Oversight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67A12-C072-857E-9F31-52B6CB6C0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8074" y="2146691"/>
            <a:ext cx="5312105" cy="336170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Recently processed claims history tracking key information: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rgbClr val="FFFFFF"/>
                </a:solidFill>
              </a:rPr>
              <a:t>Lecturer, Claim Month, Hours, Amount, and Status.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Visual multi-stage status tracking for claims: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rgbClr val="FFFFFF"/>
                </a:solidFill>
              </a:rPr>
              <a:t>Coordinator Approved, Manager Approved, and Rejected stages.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Easy access for review &amp; auditing through "View" Action button on claims.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"View All Processed Claims" link for full history access for deeper auditing.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CB8603A-74D5-9E20-87F1-6F08F475024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076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E0F748-BA64-F2EE-2793-F4065DE9B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98">
            <a:extLst>
              <a:ext uri="{FF2B5EF4-FFF2-40B4-BE49-F238E27FC236}">
                <a16:creationId xmlns:a16="http://schemas.microsoft.com/office/drawing/2014/main" id="{3FE55BEF-FDF3-B991-6F3C-B723AD8F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27A88745-91A0-46FC-4D69-F6B57E69B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424581B6-584F-EA81-E923-8C7E551D6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EB958869-EA45-315A-09C0-19A67925C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052486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6F0F06-9903-6757-B282-11B3B2763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652" y="1227383"/>
            <a:ext cx="6451110" cy="118442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TW" b="1" dirty="0"/>
              <a:t>Coordinator Dashboard: The Approval Workflow</a:t>
            </a:r>
            <a:br>
              <a:rPr lang="en-US" altLang="zh-TW" b="1" dirty="0"/>
            </a:br>
            <a:br>
              <a:rPr lang="en-US" altLang="zh-TW" sz="2000" b="1" dirty="0"/>
            </a:br>
            <a:br>
              <a:rPr lang="en-US" altLang="zh-TW" sz="2000" b="1" dirty="0"/>
            </a:br>
            <a:endParaRPr lang="en-US" altLang="zh-TW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655EC-8774-9756-592F-00648FFB39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9951" y="2251589"/>
            <a:ext cx="6451109" cy="379574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400" dirty="0">
                <a:solidFill>
                  <a:srgbClr val="FFFFFF"/>
                </a:solidFill>
              </a:rPr>
              <a:t>Action-oriented table lists pending claims from lecturers for review.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400" dirty="0">
                <a:solidFill>
                  <a:srgbClr val="FFFFFF"/>
                </a:solidFill>
              </a:rPr>
              <a:t>Displays key claim details: Lecturer, Claim Month, Hours, Amount, and Submission Date.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400" dirty="0">
                <a:solidFill>
                  <a:srgbClr val="FFFFFF"/>
                </a:solidFill>
              </a:rPr>
              <a:t>Quick-action buttons for processing claims include: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200" dirty="0">
                <a:solidFill>
                  <a:srgbClr val="FFFFFF"/>
                </a:solidFill>
              </a:rPr>
              <a:t>Review: View full claim details and documents.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200" dirty="0">
                <a:solidFill>
                  <a:srgbClr val="FFFFFF"/>
                </a:solidFill>
              </a:rPr>
              <a:t>Approve: Start approval process for valid claims.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200" dirty="0">
                <a:solidFill>
                  <a:srgbClr val="FFFFFF"/>
                </a:solidFill>
              </a:rPr>
              <a:t>Reject: Start rejection process for invalid claims.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400" dirty="0">
                <a:solidFill>
                  <a:srgbClr val="FFFFFF"/>
                </a:solidFill>
              </a:rPr>
              <a:t>Structured approval process includes confirmation dialog upon approval.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400" dirty="0">
                <a:solidFill>
                  <a:srgbClr val="FFFFFF"/>
                </a:solidFill>
              </a:rPr>
              <a:t>Optional notes can be added for coordination and management records.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400" dirty="0">
                <a:solidFill>
                  <a:srgbClr val="FFFFFF"/>
                </a:solidFill>
              </a:rPr>
              <a:t>Rejection process requires mandatory reason, shared with lecturers for transparency.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400" dirty="0">
                <a:solidFill>
                  <a:srgbClr val="FFFFFF"/>
                </a:solidFill>
              </a:rPr>
              <a:t>Key claim information is displayed during approval and rejection to prevent errors.</a:t>
            </a:r>
          </a:p>
        </p:txBody>
      </p:sp>
      <p:pic>
        <p:nvPicPr>
          <p:cNvPr id="14" name="Content Placeholder 5">
            <a:extLst>
              <a:ext uri="{FF2B5EF4-FFF2-40B4-BE49-F238E27FC236}">
                <a16:creationId xmlns:a16="http://schemas.microsoft.com/office/drawing/2014/main" id="{BB30BC72-D7EA-1338-A4A3-69F4EA7BE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" r="404"/>
          <a:stretch/>
        </p:blipFill>
        <p:spPr>
          <a:xfrm>
            <a:off x="7073188" y="3424428"/>
            <a:ext cx="4734556" cy="266547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05997F6-7F57-9E4F-624E-A517C8F3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" r="404"/>
          <a:stretch/>
        </p:blipFill>
        <p:spPr>
          <a:xfrm>
            <a:off x="7052485" y="758952"/>
            <a:ext cx="4742677" cy="2670048"/>
          </a:xfrm>
          <a:prstGeom prst="rect">
            <a:avLst/>
          </a:prstGeom>
        </p:spPr>
      </p:pic>
      <p:sp>
        <p:nvSpPr>
          <p:cNvPr id="107" name="Rectangle 106">
            <a:extLst>
              <a:ext uri="{FF2B5EF4-FFF2-40B4-BE49-F238E27FC236}">
                <a16:creationId xmlns:a16="http://schemas.microsoft.com/office/drawing/2014/main" id="{F270AA6B-7A4D-1529-5C3B-7D1B809B21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8433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B53FB-080F-160E-6634-5E6CC98FD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DBB9B-750F-6A22-DCAE-25DB1DD3D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Manager Dashboard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62215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C76D91-DE7C-A96E-A423-25DF4D9EB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C9D59C3C-B787-76AD-7126-9F30FA4F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69854A6-DDF7-A96C-31D5-0C35EA1A6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27FFE8F-7A1F-86FF-03BC-049C1A26A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3582C-6E0F-4024-EBCC-4AC64FD7B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47" y="891222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/>
              <a:t>Manager Dashboard: </a:t>
            </a:r>
            <a:br>
              <a:rPr lang="en-US" altLang="zh-TW" sz="2800" b="1" dirty="0"/>
            </a:br>
            <a:r>
              <a:rPr lang="en-US" altLang="zh-TW" sz="2800" b="1" dirty="0"/>
              <a:t>Final Approval &amp; Oversight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1BAE85-929F-3C04-E215-205C6CEF84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6075" y="1932284"/>
            <a:ext cx="5312105" cy="4081047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Clear welcome stating the manager's role: "Final approval and oversight."</a:t>
            </a:r>
          </a:p>
          <a:p>
            <a:pPr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Final Approval Queue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A dedicated list of claims that have been approved by coordinators and are now awaiting the manager's final decision.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Shows the coordinator's name and approval date, creating a clear audit trail.</a:t>
            </a:r>
          </a:p>
          <a:p>
            <a:pPr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Informed Decision-Making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The table includes "Coordinator Notes" so the manager can see why the coordinator approved it.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Provides all necessary context (Lecturer, Month, Hours, Amount) for a final review.</a:t>
            </a:r>
          </a:p>
          <a:p>
            <a:pPr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Quick Action Buttons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Review: To examine claim details and documents.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Approve: To give final approval and release payment.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Reject: To deny the claim even after coordinator approval.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7ABEFBE-3B3A-5173-B533-6102AB462C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079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BC9FF1-6194-BC71-2658-BED395DA6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76B5BA3-2740-66F4-539C-F6B0B530FB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8FD3100-296E-EA67-5823-9B2A54ABA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9210A55-B66E-1FE3-49C9-05B310439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F2FD34-41A1-0787-C6D8-FF13B1E04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47" y="891222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/>
              <a:t>Manager Dashboard: </a:t>
            </a:r>
            <a:br>
              <a:rPr lang="en-US" altLang="zh-TW" sz="2800" b="1" dirty="0"/>
            </a:br>
            <a:r>
              <a:rPr lang="en-US" altLang="zh-TW" sz="2800" b="1" dirty="0"/>
              <a:t>Final Approval &amp; Oversight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65A56-53CC-31F9-9183-4E5DA0D6C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6824" y="2488519"/>
            <a:ext cx="5312105" cy="222279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rgbClr val="FFFFFF"/>
                </a:solidFill>
              </a:rPr>
              <a:t>Performance Tracking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rgbClr val="FFFFFF"/>
                </a:solidFill>
              </a:rPr>
              <a:t>Tracks "Avg. Processing Days" to monitor workflow efficiency.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rgbClr val="FFFFFF"/>
                </a:solidFill>
              </a:rPr>
              <a:t>Shows a list of "Recently Processed" claims for quick reference.</a:t>
            </a:r>
          </a:p>
          <a:p>
            <a:pPr lvl="1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rgbClr val="FFFFFF"/>
                </a:solidFill>
              </a:rPr>
              <a:t>"View All Processed Claims" provides access to full history for reporting.</a:t>
            </a:r>
          </a:p>
          <a:p>
            <a:pPr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zh-TW" sz="18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C3FFCE-AF7C-7C87-32AB-8DB7E57C18F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689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51AAE0-418D-B589-0736-5AF0B20A1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D2C4E-3164-D3AC-CC34-F9BCEB1FF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HR Dashboard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11659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D727A7-9BB2-5445-947D-1A841CC37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28A6E959-0638-192A-F8B2-43E04CDF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4ED4948-4024-BFDD-BA2F-58C130661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72AD204-44ED-F7F0-4341-515FC9836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19D927-047F-3D0E-2FA8-7C7D7F385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23" y="964865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/>
              <a:t>HR Dashboard</a:t>
            </a:r>
            <a:r>
              <a:rPr lang="zh-TW" altLang="en-US" sz="2800" b="1" dirty="0"/>
              <a:t> </a:t>
            </a:r>
            <a:r>
              <a:rPr lang="en-US" altLang="zh-TW" sz="2800" b="1" dirty="0"/>
              <a:t>(HR): </a:t>
            </a:r>
            <a:br>
              <a:rPr lang="en-US" altLang="zh-TW" sz="2800" b="1" dirty="0"/>
            </a:br>
            <a:r>
              <a:rPr lang="en-US" altLang="zh-TW" sz="2800" b="1" dirty="0"/>
              <a:t>Centralized User Management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DBF8B3-F101-C02E-3940-75A2E81F02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6824" y="2006305"/>
            <a:ext cx="5312105" cy="4081047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Top Navigation Bar 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All Claims: View every claim in the system.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User List: Manage all user accounts.</a:t>
            </a:r>
          </a:p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System-Wide User Statistics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High-level overview of all users in the system.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Tracks totals for: Lecturers, Active Lecturers, Coordinators, Managers, and Total Users.</a:t>
            </a:r>
          </a:p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Centralized User Directory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"Recent Lecturers" section shows the latest teaching staff added to the system.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"Recent Users" section displays all recently created user accounts across all roles.</a:t>
            </a:r>
          </a:p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Quick Status Monitoring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Shows the active/inactive status of lecturers at a glance.</a:t>
            </a:r>
          </a:p>
          <a:p>
            <a:pPr lvl="1"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Allows HR to quickly see which accounts are operational.</a:t>
            </a:r>
            <a:endParaRPr lang="en-US" altLang="zh-TW" sz="10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1431E3-E203-E812-8BE4-E57BE87386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650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FE87AC-65FD-3EE4-42CE-DC851BDB0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81197033-B8D7-C689-5CF0-76DB3123E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E8BD68A-9A4C-3BE0-B337-04E5638B0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9EF64D5-5CFA-8346-C1E0-9A16371B0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7780A-8365-1CF5-8BDA-4F2C6B45D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23" y="964865"/>
            <a:ext cx="4998963" cy="125546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TW" sz="2800" b="1" dirty="0"/>
              <a:t>HR Dashboard</a:t>
            </a:r>
            <a:r>
              <a:rPr lang="zh-TW" altLang="en-US" sz="2800" b="1" dirty="0"/>
              <a:t> </a:t>
            </a:r>
            <a:r>
              <a:rPr lang="en-US" altLang="zh-TW" sz="2800" b="1" dirty="0"/>
              <a:t>(All Claims): </a:t>
            </a:r>
            <a:br>
              <a:rPr lang="en-US" altLang="zh-TW" sz="2800" b="1" dirty="0"/>
            </a:br>
            <a:r>
              <a:rPr lang="en-US" altLang="zh-TW" sz="2800" b="1" dirty="0"/>
              <a:t>Advanced Claims Management &amp; Reporting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FF2BD1-9ADC-DB32-A9C1-92F80B7336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6823" y="2139819"/>
            <a:ext cx="5312105" cy="3955189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Complete System-Wide Claims View</a:t>
            </a:r>
          </a:p>
          <a:p>
            <a:pPr lvl="1"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HR can see every claim in the system, regardless of its status or who submitted it.</a:t>
            </a:r>
          </a:p>
          <a:p>
            <a:pPr lvl="1"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A true "God's eye view" for total administrative oversight.</a:t>
            </a:r>
          </a:p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Advanced Filtering &amp; Search</a:t>
            </a:r>
          </a:p>
          <a:p>
            <a:pPr lvl="1"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Filter claims by Status, Month, Lecturer, or Coordinator.</a:t>
            </a:r>
          </a:p>
          <a:p>
            <a:pPr lvl="1"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Search boxes allow for quick finding of specific people.</a:t>
            </a:r>
          </a:p>
          <a:p>
            <a:pPr lvl="1"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"Apply Filters" and "Clear Filters" buttons for easy control.</a:t>
            </a:r>
          </a:p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Data Export for Reporting</a:t>
            </a:r>
          </a:p>
          <a:p>
            <a:pPr lvl="1"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Export functionality to download claim data.</a:t>
            </a:r>
          </a:p>
          <a:p>
            <a:pPr lvl="1"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Can generate a "Detailed Claims Report" in CSV format for use in Excel or other systems.</a:t>
            </a:r>
          </a:p>
          <a:p>
            <a:pPr lvl="1">
              <a:buClr>
                <a:schemeClr val="bg1"/>
              </a:buClr>
            </a:pPr>
            <a:r>
              <a:rPr lang="en-US" altLang="zh-TW" sz="1400" dirty="0">
                <a:solidFill>
                  <a:srgbClr val="FFFFFF"/>
                </a:solidFill>
              </a:rPr>
              <a:t>Enables easy analysis and record-keeping for the finance department.</a:t>
            </a:r>
            <a:endParaRPr lang="en-US" altLang="zh-TW" sz="6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807BF21-3391-98F6-0DEB-82BE51CF70A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40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906A85-9B4F-477B-B144-08319AF33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n-US" altLang="zh-TW" dirty="0"/>
              <a:t>Introduction</a:t>
            </a:r>
            <a:endParaRPr lang="zh-TW" alt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0B5C-4B4F-2656-EDAC-78073F6C9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en-US" altLang="zh-TW">
                <a:solidFill>
                  <a:schemeClr val="tx1"/>
                </a:solidFill>
              </a:rPr>
              <a:t>The Contract Monthly Claim System is a secure web application that modernizes the payment process for contract lecturers.</a:t>
            </a:r>
          </a:p>
          <a:p>
            <a:r>
              <a:rPr lang="en-US" altLang="zh-TW">
                <a:solidFill>
                  <a:schemeClr val="tx1"/>
                </a:solidFill>
              </a:rPr>
              <a:t>It replaces manual, error-prone methods with a centralized digital platform.</a:t>
            </a:r>
          </a:p>
          <a:p>
            <a:r>
              <a:rPr lang="en-US" altLang="zh-TW">
                <a:solidFill>
                  <a:schemeClr val="tx1"/>
                </a:solidFill>
              </a:rPr>
              <a:t>The system includes role-based dashboards for Lecturers, Program Coordinators, Academic Managers, and HR Administrators.</a:t>
            </a:r>
          </a:p>
        </p:txBody>
      </p:sp>
    </p:spTree>
    <p:extLst>
      <p:ext uri="{BB962C8B-B14F-4D97-AF65-F5344CB8AC3E}">
        <p14:creationId xmlns:p14="http://schemas.microsoft.com/office/powerpoint/2010/main" val="3037357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B15E10-F81C-FEB9-E066-C907130DF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D02A03B1-BCE7-8F0F-2D0E-F9C583F54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19F8D78-95C9-5558-1748-EE4BB9F7C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9AA3E4F-52D0-2D11-B58D-ED8513AEF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6A25B8-C189-0C6E-7232-6D527C696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23" y="964865"/>
            <a:ext cx="4998963" cy="125546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TW" sz="2800" b="1" dirty="0"/>
              <a:t>HR Dashboard</a:t>
            </a:r>
            <a:r>
              <a:rPr lang="zh-TW" altLang="en-US" sz="2800" b="1" dirty="0"/>
              <a:t> </a:t>
            </a:r>
            <a:r>
              <a:rPr lang="en-US" altLang="zh-TW" sz="2800" b="1" dirty="0"/>
              <a:t>(All Claims): </a:t>
            </a:r>
            <a:br>
              <a:rPr lang="en-US" altLang="zh-TW" sz="2800" b="1" dirty="0"/>
            </a:br>
            <a:r>
              <a:rPr lang="en-US" altLang="zh-TW" sz="2800" b="1" dirty="0"/>
              <a:t>Advanced Claims Management &amp; Reporting</a:t>
            </a:r>
            <a:r>
              <a:rPr lang="zh-TW" altLang="en-US" sz="2800" b="1" dirty="0"/>
              <a:t> </a:t>
            </a:r>
            <a:r>
              <a:rPr lang="en-US" altLang="zh-TW" sz="2800" b="1" dirty="0"/>
              <a:t>(cont.)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1F5751-124C-5EB4-2CFD-331B9CD1E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6823" y="2126594"/>
            <a:ext cx="5312105" cy="3955189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Clr>
                <a:schemeClr val="bg1"/>
              </a:buClr>
            </a:pPr>
            <a:r>
              <a:rPr lang="en-US" altLang="zh-TW" sz="2400" dirty="0">
                <a:solidFill>
                  <a:srgbClr val="FFFFFF"/>
                </a:solidFill>
              </a:rPr>
              <a:t>End-to-End Audit Trail</a:t>
            </a:r>
          </a:p>
          <a:p>
            <a:pPr lvl="1">
              <a:buClr>
                <a:schemeClr val="bg1"/>
              </a:buClr>
            </a:pPr>
            <a:r>
              <a:rPr lang="en-US" altLang="zh-TW" dirty="0">
                <a:solidFill>
                  <a:srgbClr val="FFFFFF"/>
                </a:solidFill>
              </a:rPr>
              <a:t>The table shows the entire approval chain for each claim.</a:t>
            </a:r>
          </a:p>
          <a:p>
            <a:pPr lvl="1">
              <a:buClr>
                <a:schemeClr val="bg1"/>
              </a:buClr>
            </a:pPr>
            <a:r>
              <a:rPr lang="en-US" altLang="zh-TW" dirty="0">
                <a:solidFill>
                  <a:srgbClr val="FFFFFF"/>
                </a:solidFill>
              </a:rPr>
              <a:t>Tracks the Coordinator and Manager involved, along with their approval dates.</a:t>
            </a:r>
          </a:p>
          <a:p>
            <a:pPr lvl="1">
              <a:buClr>
                <a:schemeClr val="bg1"/>
              </a:buClr>
            </a:pPr>
            <a:r>
              <a:rPr lang="en-US" altLang="zh-TW" dirty="0">
                <a:solidFill>
                  <a:srgbClr val="FFFFFF"/>
                </a:solidFill>
              </a:rPr>
              <a:t>Provides complete transparency for auditing purposes.</a:t>
            </a:r>
          </a:p>
          <a:p>
            <a:pPr>
              <a:buClr>
                <a:schemeClr val="bg1"/>
              </a:buClr>
            </a:pPr>
            <a:r>
              <a:rPr lang="en-US" altLang="zh-TW" sz="2400" dirty="0">
                <a:solidFill>
                  <a:srgbClr val="FFFFFF"/>
                </a:solidFill>
              </a:rPr>
              <a:t>Quick Status Summary</a:t>
            </a:r>
          </a:p>
          <a:p>
            <a:pPr lvl="1">
              <a:buClr>
                <a:schemeClr val="bg1"/>
              </a:buClr>
            </a:pPr>
            <a:r>
              <a:rPr lang="en-US" altLang="zh-TW" dirty="0">
                <a:solidFill>
                  <a:srgbClr val="FFFFFF"/>
                </a:solidFill>
              </a:rPr>
              <a:t>A summary showing totals for Approved, Rejected, and Pending claims.</a:t>
            </a:r>
          </a:p>
          <a:p>
            <a:pPr lvl="1">
              <a:buClr>
                <a:schemeClr val="bg1"/>
              </a:buClr>
            </a:pPr>
            <a:r>
              <a:rPr lang="en-US" altLang="zh-TW" dirty="0">
                <a:solidFill>
                  <a:srgbClr val="FFFFFF"/>
                </a:solidFill>
              </a:rPr>
              <a:t>Displays the Total Approved Amount for a quick financial snapshot.</a:t>
            </a:r>
            <a:endParaRPr lang="en-US" altLang="zh-TW" sz="6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F4113A-D7FB-8321-A508-6B79E253FE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2208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F14AE1-B193-9E73-076F-47FF3707F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C521A321-A625-04AE-9F96-7C0CC23A2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55AE5F8-9B33-6B8A-7426-AB3E72013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DD86444-8A50-71A8-4F68-65DDA44FE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2D5D8A-98B1-166C-5261-1D955E6EE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23" y="964865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/>
              <a:t>HR Dashboard (All User): </a:t>
            </a:r>
            <a:br>
              <a:rPr lang="en-US" altLang="zh-TW" sz="2800" b="1" dirty="0"/>
            </a:br>
            <a:r>
              <a:rPr lang="en-US" altLang="zh-TW" sz="2800" b="1" dirty="0"/>
              <a:t>Centralized User Administration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2BCD6C-3280-37A6-A993-DAAD68ED3A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6824" y="2186788"/>
            <a:ext cx="5312105" cy="388683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Complete User Directory</a:t>
            </a:r>
          </a:p>
          <a:p>
            <a:pPr lvl="1"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View all system users in one centralized table.</a:t>
            </a:r>
          </a:p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Role-Based User Management</a:t>
            </a:r>
          </a:p>
          <a:p>
            <a:pPr lvl="1"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Clear identification of User Type (HR, Academic Manager, Program Coordinator, Lecturer).</a:t>
            </a:r>
          </a:p>
          <a:p>
            <a:pPr lvl="1"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Track Active/Inactive status for all user accounts.</a:t>
            </a:r>
          </a:p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Full Administrative Controls</a:t>
            </a:r>
          </a:p>
          <a:p>
            <a:pPr lvl="1"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Action icons for Edit, View, and Delete user accounts.</a:t>
            </a:r>
          </a:p>
          <a:p>
            <a:pPr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Quick User Creation</a:t>
            </a:r>
          </a:p>
          <a:p>
            <a:pPr lvl="1">
              <a:buClr>
                <a:schemeClr val="bg1"/>
              </a:buClr>
            </a:pPr>
            <a:r>
              <a:rPr lang="en-US" altLang="zh-TW" sz="1600" dirty="0">
                <a:solidFill>
                  <a:srgbClr val="FFFFFF"/>
                </a:solidFill>
              </a:rPr>
              <a:t>"+ Add New User" button for easily creating new accounts.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EADE97-7EEA-4147-B19B-6EF36D9FEE3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337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CDF1BD-6CA9-B888-EC99-C11D44EC9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96D73C-A6D6-F257-C072-A96D2923F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n-US" altLang="zh-TW" dirty="0"/>
              <a:t>Introduction</a:t>
            </a:r>
            <a:r>
              <a:rPr lang="zh-TW" altLang="en-US" dirty="0"/>
              <a:t> </a:t>
            </a:r>
            <a:r>
              <a:rPr lang="en-US" altLang="zh-TW" dirty="0"/>
              <a:t>(cont.)</a:t>
            </a:r>
            <a:endParaRPr lang="zh-TW" alt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86FAF-0A9D-187E-CFD2-9E2D8D205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chemeClr val="tx1"/>
                </a:solidFill>
              </a:rPr>
              <a:t>It guides claims through a structured workflow from submission to final authorization.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Key features include automated calculations, enforcement of business rules, transparent tracking, and secure document management.</a:t>
            </a:r>
          </a:p>
          <a:p>
            <a:r>
              <a:rPr lang="en-US" altLang="zh-TW" dirty="0">
                <a:solidFill>
                  <a:schemeClr val="tx1"/>
                </a:solidFill>
              </a:rPr>
              <a:t>The application reduces administrative overhead, minimizes errors, and ensures timely and accurate payments.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29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F9E7A-3AFB-D164-C7C8-259A3681E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Login Page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96573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FFD9A2-BDA1-91DE-F42D-77AEC431CF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5CF2FC8-D184-4B10-83A5-61FC2148B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BFE782-7653-C280-0C86-FDEFFB18A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755345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/>
              <a:t>Login Page Features &amp; Security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267FA-64E3-778A-8873-2708FA8017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9249" y="1774211"/>
            <a:ext cx="4998962" cy="427008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altLang="zh-TW" sz="1600" b="1" dirty="0">
                <a:solidFill>
                  <a:srgbClr val="FFFFFF"/>
                </a:solidFill>
              </a:rPr>
              <a:t>Clean, User-Friendly Interface</a:t>
            </a:r>
            <a:endParaRPr lang="en-US" altLang="zh-TW" sz="1600" dirty="0">
              <a:solidFill>
                <a:srgbClr val="FFFFFF"/>
              </a:solidFill>
            </a:endParaRPr>
          </a:p>
          <a:p>
            <a:pPr lvl="1"/>
            <a:r>
              <a:rPr lang="en-US" altLang="zh-TW" sz="1600" dirty="0">
                <a:solidFill>
                  <a:srgbClr val="FFFFFF"/>
                </a:solidFill>
              </a:rPr>
              <a:t>Simple and intuitive design for quick user login without confusion; fields for Username and Password are clearly labeled.</a:t>
            </a:r>
          </a:p>
          <a:p>
            <a:r>
              <a:rPr lang="en-US" altLang="zh-TW" sz="1600" b="1" dirty="0">
                <a:solidFill>
                  <a:srgbClr val="FFFFFF"/>
                </a:solidFill>
              </a:rPr>
              <a:t>Secure Credential-Based Access</a:t>
            </a:r>
            <a:endParaRPr lang="en-US" altLang="zh-TW" sz="1600" dirty="0">
              <a:solidFill>
                <a:srgbClr val="FFFFFF"/>
              </a:solidFill>
            </a:endParaRPr>
          </a:p>
          <a:p>
            <a:pPr lvl="1"/>
            <a:r>
              <a:rPr lang="en-US" altLang="zh-TW" sz="1600" dirty="0">
                <a:solidFill>
                  <a:srgbClr val="FFFFFF"/>
                </a:solidFill>
              </a:rPr>
              <a:t>Requires users to log in with a unique username (email) and password to ensure authorized access.</a:t>
            </a:r>
          </a:p>
          <a:p>
            <a:r>
              <a:rPr lang="en-US" altLang="zh-TW" sz="1600" b="1" dirty="0">
                <a:solidFill>
                  <a:srgbClr val="FFFFFF"/>
                </a:solidFill>
              </a:rPr>
              <a:t>Role-Based Demo Accounts</a:t>
            </a:r>
            <a:endParaRPr lang="en-US" altLang="zh-TW" sz="1600" dirty="0">
              <a:solidFill>
                <a:srgbClr val="FFFFFF"/>
              </a:solidFill>
            </a:endParaRPr>
          </a:p>
          <a:p>
            <a:pPr lvl="1"/>
            <a:r>
              <a:rPr lang="en-US" altLang="zh-TW" sz="1600" dirty="0">
                <a:solidFill>
                  <a:srgbClr val="FFFFFF"/>
                </a:solidFill>
              </a:rPr>
              <a:t>Pre-configured demo accounts for each user role (Lecturer, Coordinator, Manager, HR) to demonstrate core functionality and unique dashboards.</a:t>
            </a:r>
          </a:p>
          <a:p>
            <a:r>
              <a:rPr lang="en-US" altLang="zh-TW" sz="1600" b="1" dirty="0">
                <a:solidFill>
                  <a:srgbClr val="FFFFFF"/>
                </a:solidFill>
              </a:rPr>
              <a:t>Centralized Authentication Gateway</a:t>
            </a:r>
            <a:endParaRPr lang="en-US" altLang="zh-TW" sz="1600" dirty="0">
              <a:solidFill>
                <a:srgbClr val="FFFFFF"/>
              </a:solidFill>
            </a:endParaRPr>
          </a:p>
          <a:p>
            <a:pPr lvl="1"/>
            <a:r>
              <a:rPr lang="en-US" altLang="zh-TW" sz="1600" dirty="0">
                <a:solidFill>
                  <a:srgbClr val="FFFFFF"/>
                </a:solidFill>
              </a:rPr>
              <a:t>A single login page that redirects users to personalized, role-specific dashboards after authentication.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91620C7-7711-1E2F-99B5-C0347E0622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890" y="1939342"/>
            <a:ext cx="5238340" cy="295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599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66A19-A450-49AD-8A3D-93BAFB630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18B3-8F94-DD4E-858B-FA53B533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Lecturer Dashboard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22863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EAB6D4-CF02-9596-6500-C6E71BD8E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89E2D602-2F7F-6C04-5F7F-90B760D07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04B6B1C-FE2D-C253-34EA-45C8BDE92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422E48F-3BD4-D9E0-E56E-199B127B9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F37B95-C751-6582-C433-3EF4FED06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47" y="891222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/>
              <a:t>Lecturer Dashboard:</a:t>
            </a:r>
            <a:br>
              <a:rPr lang="en-US" altLang="zh-TW" sz="2800" b="1" dirty="0"/>
            </a:br>
            <a:r>
              <a:rPr lang="en-US" altLang="zh-TW" sz="2800" b="1" dirty="0"/>
              <a:t>Key Features &amp; Functionality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1F668F-FBBC-96A3-BC39-9B9B1E8A97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7251" y="1916040"/>
            <a:ext cx="4998962" cy="389948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800" dirty="0">
                <a:solidFill>
                  <a:srgbClr val="FFFFFF"/>
                </a:solidFill>
              </a:rPr>
              <a:t>Dashboard welcomes users by name, displaying key employment information, including Employee Number and contracted Hourly Rate (R 75.5).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800" dirty="0">
                <a:solidFill>
                  <a:srgbClr val="FFFFFF"/>
                </a:solidFill>
              </a:rPr>
              <a:t>Summary KPI Cards provide a quick overview of the lecturer's claim status: Paid Claims, Pending, Drafts, and Total Claims.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800" dirty="0">
                <a:solidFill>
                  <a:srgbClr val="FFFFFF"/>
                </a:solidFill>
              </a:rPr>
              <a:t>Integrated monthly claim submission form includes claim month selection and hours worked input with validation (0.5 to 200 hours).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800" dirty="0">
                <a:solidFill>
                  <a:srgbClr val="FFFFFF"/>
                </a:solidFill>
              </a:rPr>
              <a:t> Automated financial calculations display the user's Hourly Rate and estimated amount in real-time, ensuring clarity in payment calculations.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96E9C9-2FA7-2E5B-8304-689E3E49D99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42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341A85-B3D3-D0FE-4A5E-71E42A5FF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4F652A54-FD0C-DC3E-8A8A-107A64FE7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D121A11-B332-97C9-8610-974CE5E95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B77B4CF-4CEF-17DF-0FF5-05426ED33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B562FA-909D-67AF-4A5E-BF90E56E4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47" y="891222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b="1" dirty="0"/>
              <a:t>Lecturer Dashboard:</a:t>
            </a:r>
            <a:br>
              <a:rPr lang="en-US" altLang="zh-TW" sz="2800" b="1" dirty="0"/>
            </a:br>
            <a:r>
              <a:rPr lang="en-US" altLang="zh-TW" sz="2800" b="1" dirty="0"/>
              <a:t>Key Features &amp; Functionality</a:t>
            </a:r>
            <a:br>
              <a:rPr lang="en-US" altLang="zh-TW" sz="2800" b="1" dirty="0"/>
            </a:br>
            <a:endParaRPr lang="en-US" altLang="zh-TW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F3C73-7C7A-51E3-02D4-30CF0A559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4645" y="2149243"/>
            <a:ext cx="4998962" cy="389948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800" dirty="0">
                <a:solidFill>
                  <a:srgbClr val="FFFFFF"/>
                </a:solidFill>
              </a:rPr>
              <a:t>Flexible submission workflow includes "Save as Draft" and "Submit Claim" buttons for streamlined claim management.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800" dirty="0">
                <a:solidFill>
                  <a:srgbClr val="FFFFFF"/>
                </a:solidFill>
              </a:rPr>
              <a:t>"Add Document" button allows attachment of supporting files, with a document summary panel for tracking attached documents.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l"/>
            </a:pPr>
            <a:r>
              <a:rPr lang="en-US" altLang="zh-TW" sz="1800" dirty="0">
                <a:solidFill>
                  <a:srgbClr val="FFFFFF"/>
                </a:solidFill>
              </a:rPr>
              <a:t>Recent Claims History Panel shows the history of submitted, draft, and processed claims, encouraging new users to create their first claim if none are found.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83DACD-74D6-E168-F280-2EBA5503FEE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3651" y="1686684"/>
            <a:ext cx="6167491" cy="348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788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3A7371-24D9-6586-FD3E-FDE34CCA2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5CF2FC8-D184-4B10-83A5-61FC2148B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3848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4C3486-1C6F-0EAF-108F-73B28F921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317" y="909245"/>
            <a:ext cx="5608255" cy="125546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TW" sz="2700" b="1" dirty="0"/>
              <a:t>Lecturer Dashboard: </a:t>
            </a:r>
            <a:br>
              <a:rPr lang="en-US" altLang="zh-TW" sz="2700" b="1" dirty="0"/>
            </a:br>
            <a:r>
              <a:rPr lang="en-US" altLang="zh-TW" sz="2700" b="1" dirty="0"/>
              <a:t>Claims History &amp; Management</a:t>
            </a:r>
            <a:br>
              <a:rPr lang="en-US" altLang="zh-TW" sz="2000" b="1" dirty="0"/>
            </a:br>
            <a:br>
              <a:rPr lang="en-US" altLang="zh-TW" sz="2000" b="1" dirty="0"/>
            </a:br>
            <a:endParaRPr lang="en-US" altLang="zh-TW" sz="2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9628A5-3703-5081-5198-72F4BFF04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2317" y="1817202"/>
            <a:ext cx="5186386" cy="4267598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Comprehensive Claims History Table</a:t>
            </a:r>
            <a:endParaRPr lang="en-US" altLang="zh-TW" sz="1200" b="0" i="0" dirty="0">
              <a:solidFill>
                <a:srgbClr val="FFFFFF"/>
              </a:solidFill>
              <a:effectLst/>
            </a:endParaRPr>
          </a:p>
          <a:p>
            <a:pPr marL="742950" lvl="1">
              <a:spcBef>
                <a:spcPts val="300"/>
              </a:spcBef>
              <a:buClr>
                <a:schemeClr val="bg1"/>
              </a:buClr>
            </a:pPr>
            <a:r>
              <a:rPr lang="en-US" altLang="zh-TW" sz="1200" dirty="0">
                <a:solidFill>
                  <a:srgbClr val="FFFFFF"/>
                </a:solidFill>
              </a:rPr>
              <a:t>Offers an overview of all submitted claims for easy tracking by lecturers..</a:t>
            </a:r>
            <a:endParaRPr lang="en-US" altLang="zh-TW" sz="1200" b="0" i="0" dirty="0">
              <a:solidFill>
                <a:srgbClr val="FFFFFF"/>
              </a:solidFill>
              <a:effectLst/>
            </a:endParaRPr>
          </a:p>
          <a:p>
            <a:pPr>
              <a:spcBef>
                <a:spcPts val="45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Visual Status Tracking</a:t>
            </a:r>
            <a:endParaRPr lang="en-US" altLang="zh-TW" sz="1200" b="0" i="0" dirty="0">
              <a:solidFill>
                <a:srgbClr val="FFFFFF"/>
              </a:solidFill>
              <a:effectLst/>
            </a:endParaRPr>
          </a:p>
          <a:p>
            <a:pPr marL="742950" lvl="1">
              <a:spcBef>
                <a:spcPts val="300"/>
              </a:spcBef>
              <a:buClr>
                <a:schemeClr val="bg1"/>
              </a:buClr>
            </a:pP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Draft:</a:t>
            </a:r>
            <a:r>
              <a:rPr lang="en-US" altLang="zh-TW" sz="1200" b="0" i="0" dirty="0">
                <a:solidFill>
                  <a:srgbClr val="FFFFFF"/>
                </a:solidFill>
                <a:effectLst/>
              </a:rPr>
              <a:t> Claim is saved but not yet submitted for review (can still be edited).</a:t>
            </a:r>
          </a:p>
          <a:p>
            <a:pPr marL="742950" lvl="1">
              <a:spcBef>
                <a:spcPts val="450"/>
              </a:spcBef>
              <a:buClr>
                <a:schemeClr val="bg1"/>
              </a:buClr>
            </a:pP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Coordinator Approved:</a:t>
            </a:r>
            <a:r>
              <a:rPr lang="en-US" altLang="zh-TW" sz="1200" b="0" i="0" dirty="0">
                <a:solidFill>
                  <a:srgbClr val="FFFFFF"/>
                </a:solidFill>
                <a:effectLst/>
              </a:rPr>
              <a:t> Claim has been approved by the program coordinator and is pending final manager approval.</a:t>
            </a:r>
          </a:p>
          <a:p>
            <a:pPr marL="742950" lvl="1">
              <a:spcBef>
                <a:spcPts val="450"/>
              </a:spcBef>
              <a:buClr>
                <a:schemeClr val="bg1"/>
              </a:buClr>
            </a:pP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Manager Approved:</a:t>
            </a:r>
            <a:r>
              <a:rPr lang="en-US" altLang="zh-TW" sz="1200" b="0" i="0" dirty="0">
                <a:solidFill>
                  <a:srgbClr val="FFFFFF"/>
                </a:solidFill>
                <a:effectLst/>
              </a:rPr>
              <a:t> Claim has been fully approved and is ready for payment.</a:t>
            </a:r>
          </a:p>
          <a:p>
            <a:pPr marL="742950" lvl="1">
              <a:spcBef>
                <a:spcPts val="450"/>
              </a:spcBef>
              <a:buClr>
                <a:schemeClr val="bg1"/>
              </a:buClr>
            </a:pPr>
            <a:r>
              <a:rPr lang="en-US" altLang="zh-TW" sz="1200" b="0" i="0" dirty="0">
                <a:solidFill>
                  <a:srgbClr val="FFFFFF"/>
                </a:solidFill>
                <a:effectLst/>
              </a:rPr>
              <a:t>Provides immediate visibility into the approval pipeline.</a:t>
            </a:r>
          </a:p>
          <a:p>
            <a:pPr>
              <a:spcBef>
                <a:spcPts val="450"/>
              </a:spcBef>
              <a:spcAft>
                <a:spcPts val="600"/>
              </a:spcAft>
              <a:buClr>
                <a:schemeClr val="bg1"/>
              </a:buClr>
            </a:pP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Context-Aware Action Buttons</a:t>
            </a:r>
            <a:endParaRPr lang="en-US" altLang="zh-TW" sz="1200" b="0" i="0" dirty="0">
              <a:solidFill>
                <a:srgbClr val="FFFFFF"/>
              </a:solidFill>
              <a:effectLst/>
            </a:endParaRPr>
          </a:p>
          <a:p>
            <a:pPr marL="742950" lvl="1">
              <a:spcBef>
                <a:spcPts val="300"/>
              </a:spcBef>
              <a:buClr>
                <a:schemeClr val="bg1"/>
              </a:buClr>
            </a:pP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View:</a:t>
            </a:r>
            <a:r>
              <a:rPr lang="en-US" altLang="zh-TW" sz="1200" b="0" i="0" dirty="0">
                <a:solidFill>
                  <a:srgbClr val="FFFFFF"/>
                </a:solidFill>
                <a:effectLst/>
              </a:rPr>
              <a:t> Available for all claims, allowing lecturers to see full details.</a:t>
            </a:r>
          </a:p>
          <a:p>
            <a:pPr marL="742950" lvl="1">
              <a:spcBef>
                <a:spcPts val="450"/>
              </a:spcBef>
              <a:buClr>
                <a:schemeClr val="bg1"/>
              </a:buClr>
            </a:pP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Edit &amp; Delete:</a:t>
            </a:r>
            <a:r>
              <a:rPr lang="en-US" altLang="zh-TW" sz="1200" b="0" i="0" dirty="0">
                <a:solidFill>
                  <a:srgbClr val="FFFFFF"/>
                </a:solidFill>
                <a:effectLst/>
              </a:rPr>
              <a:t> Only available for </a:t>
            </a: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"Draft"</a:t>
            </a:r>
            <a:r>
              <a:rPr lang="en-US" altLang="zh-TW" sz="1200" b="0" i="0" dirty="0">
                <a:solidFill>
                  <a:srgbClr val="FFFFFF"/>
                </a:solidFill>
                <a:effectLst/>
              </a:rPr>
              <a:t> claims, giving lecturers full control over unsubmitted work.</a:t>
            </a:r>
          </a:p>
          <a:p>
            <a:pPr marL="742950" lvl="1">
              <a:spcBef>
                <a:spcPts val="450"/>
              </a:spcBef>
              <a:buClr>
                <a:schemeClr val="bg1"/>
              </a:buClr>
            </a:pPr>
            <a:r>
              <a:rPr lang="en-US" altLang="zh-TW" sz="1200" b="1" i="0" dirty="0">
                <a:solidFill>
                  <a:srgbClr val="FFFFFF"/>
                </a:solidFill>
                <a:effectLst/>
              </a:rPr>
              <a:t>Automated Permissions:</a:t>
            </a:r>
            <a:r>
              <a:rPr lang="en-US" altLang="zh-TW" sz="1200" b="0" i="0" dirty="0">
                <a:solidFill>
                  <a:srgbClr val="FFFFFF"/>
                </a:solidFill>
                <a:effectLst/>
              </a:rPr>
              <a:t> Actions are dynamically restricted based on claim status (e.g., a submitted claim cannot be edited or deleted).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7C32396-8D87-A078-5AF7-0432B61DA24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092890" y="1958986"/>
            <a:ext cx="5238340" cy="292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6969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226</TotalTime>
  <Words>1408</Words>
  <Application>Microsoft Office PowerPoint</Application>
  <PresentationFormat>Widescreen</PresentationFormat>
  <Paragraphs>135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 Light</vt:lpstr>
      <vt:lpstr>Corbel</vt:lpstr>
      <vt:lpstr>Wingdings</vt:lpstr>
      <vt:lpstr>Wingdings 2</vt:lpstr>
      <vt:lpstr>Frame</vt:lpstr>
      <vt:lpstr>Contract Monthly Claim System</vt:lpstr>
      <vt:lpstr>Introduction</vt:lpstr>
      <vt:lpstr>Introduction (cont.)</vt:lpstr>
      <vt:lpstr>Login Page</vt:lpstr>
      <vt:lpstr>Login Page Features &amp; Security </vt:lpstr>
      <vt:lpstr>Lecturer Dashboard</vt:lpstr>
      <vt:lpstr>Lecturer Dashboard: Key Features &amp; Functionality </vt:lpstr>
      <vt:lpstr>Lecturer Dashboard: Key Features &amp; Functionality </vt:lpstr>
      <vt:lpstr>Lecturer Dashboard:  Claims History &amp; Management  </vt:lpstr>
      <vt:lpstr>Coordinator Dashboard</vt:lpstr>
      <vt:lpstr>Coordinator Dashboard:  Efficient Claim Oversight </vt:lpstr>
      <vt:lpstr>Coordinator Dashboard:  Efficient Claim Oversight </vt:lpstr>
      <vt:lpstr>Coordinator Dashboard: The Approval Workflow   </vt:lpstr>
      <vt:lpstr>Manager Dashboard</vt:lpstr>
      <vt:lpstr>Manager Dashboard:  Final Approval &amp; Oversight </vt:lpstr>
      <vt:lpstr>Manager Dashboard:  Final Approval &amp; Oversight </vt:lpstr>
      <vt:lpstr>HR Dashboard</vt:lpstr>
      <vt:lpstr>HR Dashboard (HR):  Centralized User Management </vt:lpstr>
      <vt:lpstr>HR Dashboard (All Claims):  Advanced Claims Management &amp; Reporting </vt:lpstr>
      <vt:lpstr>HR Dashboard (All Claims):  Advanced Claims Management &amp; Reporting (cont.) </vt:lpstr>
      <vt:lpstr>HR Dashboard (All User):  Centralized User Administration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Melody lee</dc:creator>
  <cp:lastModifiedBy>Melody lee</cp:lastModifiedBy>
  <cp:revision>2</cp:revision>
  <dcterms:created xsi:type="dcterms:W3CDTF">2025-11-21T00:57:03Z</dcterms:created>
  <dcterms:modified xsi:type="dcterms:W3CDTF">2025-11-21T04:43:15Z</dcterms:modified>
</cp:coreProperties>
</file>

<file path=docProps/thumbnail.jpeg>
</file>